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68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3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ES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6AD3117-5DB8-4881-876A-676E9FE36B52}" type="slidenum">
              <a:rPr lang="es-ES" sz="1400">
                <a:latin typeface="Times New Roman"/>
              </a:rPr>
              <a:pPr algn="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extShape 1"/>
          <p:cNvSpPr txBox="1"/>
          <p:nvPr/>
        </p:nvSpPr>
        <p:spPr>
          <a:xfrm>
            <a:off x="504000" y="360000"/>
            <a:ext cx="9071640" cy="316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s-ES" sz="4400" b="1">
                <a:latin typeface="Bitstream Charter"/>
              </a:rPr>
              <a:t>MITOS Y VERDADES 
SOBRE 
LAS MIGRACIONES</a:t>
            </a:r>
            <a:endParaRPr/>
          </a:p>
        </p:txBody>
      </p:sp>
      <p:pic>
        <p:nvPicPr>
          <p:cNvPr id="40" name="3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40360" y="3456000"/>
            <a:ext cx="9035640" cy="368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¿Cuantas personas refugiadas hay en el mundo? 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5152680" y="1769040"/>
            <a:ext cx="4426920" cy="2090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endParaRPr lang="es-ES" sz="3200" dirty="0" smtClean="0">
              <a:latin typeface="Arial"/>
            </a:endParaRPr>
          </a:p>
          <a:p>
            <a:pPr algn="ctr">
              <a:buSzPct val="45000"/>
            </a:pPr>
            <a:r>
              <a:rPr lang="es-ES" sz="3200" dirty="0" smtClean="0">
                <a:latin typeface="Arial"/>
              </a:rPr>
              <a:t>21 </a:t>
            </a:r>
            <a:r>
              <a:rPr lang="es-ES" sz="3200" dirty="0">
                <a:latin typeface="Arial"/>
              </a:rPr>
              <a:t>millones</a:t>
            </a:r>
            <a:endParaRPr/>
          </a:p>
        </p:txBody>
      </p:sp>
      <p:sp>
        <p:nvSpPr>
          <p:cNvPr id="70" name="TextShape 3"/>
          <p:cNvSpPr txBox="1"/>
          <p:nvPr/>
        </p:nvSpPr>
        <p:spPr>
          <a:xfrm>
            <a:off x="5152680" y="4059000"/>
            <a:ext cx="4426920" cy="209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endParaRPr lang="es-ES" sz="3200" dirty="0" smtClean="0">
              <a:latin typeface="Arial"/>
            </a:endParaRPr>
          </a:p>
          <a:p>
            <a:pPr algn="ctr">
              <a:buSzPct val="45000"/>
            </a:pPr>
            <a:r>
              <a:rPr lang="es-ES" sz="3200" dirty="0" smtClean="0">
                <a:latin typeface="Arial"/>
              </a:rPr>
              <a:t>15 </a:t>
            </a:r>
            <a:r>
              <a:rPr lang="es-ES" sz="3200" dirty="0">
                <a:latin typeface="Arial"/>
              </a:rPr>
              <a:t>millones</a:t>
            </a:r>
            <a:endParaRPr/>
          </a:p>
        </p:txBody>
      </p:sp>
      <p:sp>
        <p:nvSpPr>
          <p:cNvPr id="71" name="TextShape 4"/>
          <p:cNvSpPr txBox="1"/>
          <p:nvPr/>
        </p:nvSpPr>
        <p:spPr>
          <a:xfrm>
            <a:off x="504000" y="4059000"/>
            <a:ext cx="4426920" cy="2090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endParaRPr lang="es-ES" sz="3200" dirty="0" smtClean="0">
              <a:latin typeface="Arial"/>
            </a:endParaRPr>
          </a:p>
          <a:p>
            <a:pPr algn="ctr">
              <a:buSzPct val="45000"/>
            </a:pPr>
            <a:r>
              <a:rPr lang="es-ES" sz="3200" dirty="0" smtClean="0">
                <a:latin typeface="Arial"/>
              </a:rPr>
              <a:t>12 </a:t>
            </a:r>
            <a:r>
              <a:rPr lang="es-ES" sz="3200" dirty="0">
                <a:latin typeface="Arial"/>
              </a:rPr>
              <a:t>millones</a:t>
            </a:r>
            <a:endParaRPr/>
          </a:p>
        </p:txBody>
      </p:sp>
      <p:pic>
        <p:nvPicPr>
          <p:cNvPr id="72" name="7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4680" y="1769040"/>
            <a:ext cx="4513320" cy="211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TextShape 1"/>
          <p:cNvSpPr txBox="1"/>
          <p:nvPr/>
        </p:nvSpPr>
        <p:spPr>
          <a:xfrm>
            <a:off x="0" y="0"/>
            <a:ext cx="10080000" cy="75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s-ES" sz="4400">
                <a:latin typeface="Arial"/>
              </a:rPr>
              <a:t>21 millones. Además hay 45 millones más desplazadas dentro de su país de origen, y 10 millones “sin estado”.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TextShape 1"/>
          <p:cNvSpPr txBox="1"/>
          <p:nvPr/>
        </p:nvSpPr>
        <p:spPr>
          <a:xfrm>
            <a:off x="504000" y="288000"/>
            <a:ext cx="9071640" cy="187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¡Cuales de estos estados alojan a más personas refugiados que España? </a:t>
            </a:r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504000" y="2376000"/>
            <a:ext cx="4426920" cy="2090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China</a:t>
            </a:r>
            <a:endParaRPr/>
          </a:p>
        </p:txBody>
      </p:sp>
      <p:sp>
        <p:nvSpPr>
          <p:cNvPr id="76" name="TextShape 3"/>
          <p:cNvSpPr txBox="1"/>
          <p:nvPr/>
        </p:nvSpPr>
        <p:spPr>
          <a:xfrm>
            <a:off x="5152680" y="2376000"/>
            <a:ext cx="4426920" cy="2090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Irlanda</a:t>
            </a:r>
            <a:endParaRPr/>
          </a:p>
        </p:txBody>
      </p:sp>
      <p:sp>
        <p:nvSpPr>
          <p:cNvPr id="77" name="TextShape 4"/>
          <p:cNvSpPr txBox="1"/>
          <p:nvPr/>
        </p:nvSpPr>
        <p:spPr>
          <a:xfrm>
            <a:off x="5152680" y="4605120"/>
            <a:ext cx="4426920" cy="2090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Grecia</a:t>
            </a:r>
            <a:endParaRPr/>
          </a:p>
        </p:txBody>
      </p:sp>
      <p:sp>
        <p:nvSpPr>
          <p:cNvPr id="78" name="TextShape 5"/>
          <p:cNvSpPr txBox="1"/>
          <p:nvPr/>
        </p:nvSpPr>
        <p:spPr>
          <a:xfrm>
            <a:off x="504000" y="4608000"/>
            <a:ext cx="4426920" cy="209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Etiopía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TextShape 1"/>
          <p:cNvSpPr txBox="1"/>
          <p:nvPr/>
        </p:nvSpPr>
        <p:spPr>
          <a:xfrm>
            <a:off x="0" y="0"/>
            <a:ext cx="10080000" cy="75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s-ES" sz="4400">
                <a:latin typeface="Arial"/>
              </a:rPr>
              <a:t>Todos. 
En España solo viven 5.798 
personas refugiadas.   
Un 0,1% de la población.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dirty="0">
                <a:latin typeface="Arial"/>
              </a:rPr>
              <a:t>¿Cual es el país que más personas refugiadas tiene?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16160" y="21571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TextShape 3"/>
          <p:cNvSpPr txBox="1"/>
          <p:nvPr/>
        </p:nvSpPr>
        <p:spPr>
          <a:xfrm>
            <a:off x="5152680" y="2157120"/>
            <a:ext cx="4426920" cy="2090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Turquía</a:t>
            </a:r>
            <a:endParaRPr/>
          </a:p>
        </p:txBody>
      </p:sp>
      <p:sp>
        <p:nvSpPr>
          <p:cNvPr id="83" name="TextShape 4"/>
          <p:cNvSpPr txBox="1"/>
          <p:nvPr/>
        </p:nvSpPr>
        <p:spPr>
          <a:xfrm>
            <a:off x="5152680" y="4605120"/>
            <a:ext cx="4426920" cy="2090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endParaRPr lang="es-ES" sz="3200" dirty="0" smtClean="0">
              <a:latin typeface="Arial"/>
            </a:endParaRPr>
          </a:p>
          <a:p>
            <a:pPr algn="ctr">
              <a:buSzPct val="45000"/>
            </a:pPr>
            <a:r>
              <a:rPr lang="es-ES" sz="3200" dirty="0" smtClean="0">
                <a:latin typeface="Arial"/>
              </a:rPr>
              <a:t>Grecia</a:t>
            </a:r>
            <a:endParaRPr/>
          </a:p>
        </p:txBody>
      </p:sp>
      <p:sp>
        <p:nvSpPr>
          <p:cNvPr id="84" name="TextShape 5"/>
          <p:cNvSpPr txBox="1"/>
          <p:nvPr/>
        </p:nvSpPr>
        <p:spPr>
          <a:xfrm>
            <a:off x="403920" y="4573080"/>
            <a:ext cx="4426920" cy="209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endParaRPr lang="es-ES" sz="3200" dirty="0" smtClean="0">
              <a:latin typeface="Arial"/>
            </a:endParaRPr>
          </a:p>
          <a:p>
            <a:pPr algn="ctr">
              <a:buSzPct val="45000"/>
            </a:pPr>
            <a:r>
              <a:rPr lang="es-ES" sz="3200" dirty="0" smtClean="0">
                <a:latin typeface="Arial"/>
              </a:rPr>
              <a:t>Egipto</a:t>
            </a:r>
            <a:endParaRPr/>
          </a:p>
        </p:txBody>
      </p:sp>
      <p:pic>
        <p:nvPicPr>
          <p:cNvPr id="85" name="8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31640" y="2157120"/>
            <a:ext cx="4411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TextShape 1"/>
          <p:cNvSpPr txBox="1"/>
          <p:nvPr/>
        </p:nvSpPr>
        <p:spPr>
          <a:xfrm>
            <a:off x="0" y="0"/>
            <a:ext cx="10080000" cy="75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endParaRPr lang="es-ES" sz="4400" dirty="0" smtClean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4400" dirty="0" smtClean="0">
                <a:latin typeface="Arial"/>
              </a:rPr>
              <a:t>Turquía </a:t>
            </a:r>
            <a:r>
              <a:rPr lang="es-ES" sz="4400" dirty="0">
                <a:latin typeface="Arial"/>
              </a:rPr>
              <a:t>- Hay dentro de sus fronteras unas 2,5 millones de personas refugiadas</a:t>
            </a:r>
            <a:r>
              <a:rPr lang="es-ES" sz="4400" dirty="0" smtClean="0">
                <a:latin typeface="Arial"/>
              </a:rPr>
              <a:t>.</a:t>
            </a:r>
            <a:r>
              <a:rPr lang="es-ES" sz="4400" dirty="0">
                <a:latin typeface="Arial"/>
              </a:rPr>
              <a:t>
Pero Líbano tiene la mayor concentración. 1,1 millones, un 18% de la población.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TextShape 1"/>
          <p:cNvSpPr txBox="1"/>
          <p:nvPr/>
        </p:nvSpPr>
        <p:spPr>
          <a:xfrm>
            <a:off x="504000" y="424440"/>
            <a:ext cx="9071640" cy="187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¿Cual es el orden correcto de continentes según número de personas refugiadas que viven allí?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469080" y="2517120"/>
            <a:ext cx="4426920" cy="2090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s-ES" sz="3200" dirty="0" smtClean="0">
                <a:latin typeface="Arial"/>
              </a:rPr>
              <a:t>	Asia</a:t>
            </a:r>
            <a:endParaRPr/>
          </a:p>
          <a:p>
            <a:pPr>
              <a:buSzPct val="45000"/>
            </a:pPr>
            <a:r>
              <a:rPr lang="es-ES" sz="3200" dirty="0" smtClean="0">
                <a:latin typeface="Arial"/>
              </a:rPr>
              <a:t>	África</a:t>
            </a:r>
            <a:endParaRPr/>
          </a:p>
          <a:p>
            <a:pPr>
              <a:buSzPct val="45000"/>
            </a:pPr>
            <a:r>
              <a:rPr lang="es-ES" sz="3200" dirty="0" smtClean="0">
                <a:latin typeface="Arial"/>
              </a:rPr>
              <a:t>	Europa</a:t>
            </a:r>
            <a:endParaRPr/>
          </a:p>
        </p:txBody>
      </p:sp>
      <p:sp>
        <p:nvSpPr>
          <p:cNvPr id="89" name="TextShape 3"/>
          <p:cNvSpPr txBox="1"/>
          <p:nvPr/>
        </p:nvSpPr>
        <p:spPr>
          <a:xfrm>
            <a:off x="5152680" y="4893120"/>
            <a:ext cx="4426920" cy="209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s-ES" sz="3200" dirty="0" smtClean="0">
                <a:latin typeface="Arial"/>
              </a:rPr>
              <a:t>	África</a:t>
            </a:r>
            <a:endParaRPr/>
          </a:p>
          <a:p>
            <a:pPr>
              <a:buSzPct val="45000"/>
            </a:pPr>
            <a:r>
              <a:rPr lang="es-ES" sz="3200" dirty="0" smtClean="0">
                <a:latin typeface="Arial"/>
              </a:rPr>
              <a:t>	Europa</a:t>
            </a:r>
            <a:endParaRPr/>
          </a:p>
          <a:p>
            <a:pPr>
              <a:buSzPct val="45000"/>
            </a:pPr>
            <a:r>
              <a:rPr lang="es-ES" sz="3200" dirty="0" smtClean="0">
                <a:latin typeface="Arial"/>
              </a:rPr>
              <a:t>	Asia</a:t>
            </a:r>
            <a:endParaRPr/>
          </a:p>
        </p:txBody>
      </p:sp>
      <p:sp>
        <p:nvSpPr>
          <p:cNvPr id="90" name="TextShape 4"/>
          <p:cNvSpPr txBox="1"/>
          <p:nvPr/>
        </p:nvSpPr>
        <p:spPr>
          <a:xfrm>
            <a:off x="504000" y="4893120"/>
            <a:ext cx="4426920" cy="2090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s-ES" sz="3200" dirty="0" smtClean="0">
                <a:latin typeface="Arial"/>
              </a:rPr>
              <a:t>	Europa</a:t>
            </a:r>
            <a:endParaRPr/>
          </a:p>
          <a:p>
            <a:pPr>
              <a:buSzPct val="45000"/>
            </a:pPr>
            <a:r>
              <a:rPr lang="es-ES" sz="3200" dirty="0" smtClean="0">
                <a:latin typeface="Arial"/>
              </a:rPr>
              <a:t>	EEUU </a:t>
            </a:r>
            <a:r>
              <a:rPr lang="es-ES" sz="3200" dirty="0">
                <a:latin typeface="Arial"/>
              </a:rPr>
              <a:t>/ Canadá</a:t>
            </a:r>
            <a:endParaRPr/>
          </a:p>
          <a:p>
            <a:pPr>
              <a:buSzPct val="45000"/>
            </a:pPr>
            <a:r>
              <a:rPr lang="es-ES" sz="3200" dirty="0" smtClean="0">
                <a:latin typeface="Arial"/>
              </a:rPr>
              <a:t>	África</a:t>
            </a:r>
            <a:endParaRPr/>
          </a:p>
        </p:txBody>
      </p:sp>
      <p:pic>
        <p:nvPicPr>
          <p:cNvPr id="91" name="9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112000" y="2520000"/>
            <a:ext cx="4392000" cy="20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TextShape 1"/>
          <p:cNvSpPr txBox="1"/>
          <p:nvPr/>
        </p:nvSpPr>
        <p:spPr>
          <a:xfrm>
            <a:off x="0" y="-360"/>
            <a:ext cx="10080000" cy="75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s-ES" sz="4400" dirty="0">
                <a:latin typeface="Arial"/>
              </a:rPr>
              <a:t>Asia - 8,366,000
África – 4,769,513
Europa - 1,808,289</a:t>
            </a:r>
            <a:endParaRPr/>
          </a:p>
          <a:p>
            <a:pPr algn="ctr">
              <a:lnSpc>
                <a:spcPct val="150000"/>
              </a:lnSpc>
            </a:pPr>
            <a:r>
              <a:rPr lang="es-ES" sz="4400" dirty="0">
                <a:latin typeface="Arial"/>
              </a:rPr>
              <a:t>EEUU / Canadá – 409,090
Oceanía - 43,707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TextShape 1"/>
          <p:cNvSpPr txBox="1"/>
          <p:nvPr/>
        </p:nvSpPr>
        <p:spPr>
          <a:xfrm>
            <a:off x="504000" y="288000"/>
            <a:ext cx="9071640" cy="187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Qué porcentaje de inmigrantes vive de una subvención en forma de la REMI?</a:t>
            </a:r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504000" y="24451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TextShape 3"/>
          <p:cNvSpPr txBox="1"/>
          <p:nvPr/>
        </p:nvSpPr>
        <p:spPr>
          <a:xfrm>
            <a:off x="5152680" y="2448000"/>
            <a:ext cx="4426920" cy="209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10%</a:t>
            </a:r>
            <a:endParaRPr/>
          </a:p>
        </p:txBody>
      </p:sp>
      <p:sp>
        <p:nvSpPr>
          <p:cNvPr id="44" name="TextShape 4"/>
          <p:cNvSpPr txBox="1"/>
          <p:nvPr/>
        </p:nvSpPr>
        <p:spPr>
          <a:xfrm>
            <a:off x="5149080" y="4677120"/>
            <a:ext cx="4426920" cy="2090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17%</a:t>
            </a:r>
            <a:endParaRPr/>
          </a:p>
        </p:txBody>
      </p:sp>
      <p:sp>
        <p:nvSpPr>
          <p:cNvPr id="45" name="TextShape 5"/>
          <p:cNvSpPr txBox="1"/>
          <p:nvPr/>
        </p:nvSpPr>
        <p:spPr>
          <a:xfrm>
            <a:off x="504000" y="4677120"/>
            <a:ext cx="4426920" cy="2090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23%</a:t>
            </a:r>
            <a:endParaRPr/>
          </a:p>
        </p:txBody>
      </p:sp>
      <p:pic>
        <p:nvPicPr>
          <p:cNvPr id="46" name="4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35680" y="2482200"/>
            <a:ext cx="4395240" cy="205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TextShape 1"/>
          <p:cNvSpPr txBox="1"/>
          <p:nvPr/>
        </p:nvSpPr>
        <p:spPr>
          <a:xfrm>
            <a:off x="0" y="0"/>
            <a:ext cx="10080000" cy="75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s-ES" sz="4400">
                <a:latin typeface="Arial"/>
              </a:rPr>
              <a:t>Hay una idea extendida y equivocada de que la población inmigrante vive del Estado.
Solo un 10% recibe la REMI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TextShape 1"/>
          <p:cNvSpPr txBox="1"/>
          <p:nvPr/>
        </p:nvSpPr>
        <p:spPr>
          <a:xfrm>
            <a:off x="504000" y="331200"/>
            <a:ext cx="9071640" cy="187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La tasa de desempleo entre la población nativa es un 18%. Para la población inmigrante es un...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504000" y="2376000"/>
            <a:ext cx="4426920" cy="209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16%</a:t>
            </a:r>
            <a:endParaRPr/>
          </a:p>
        </p:txBody>
      </p:sp>
      <p:sp>
        <p:nvSpPr>
          <p:cNvPr id="50" name="TextShape 3"/>
          <p:cNvSpPr txBox="1"/>
          <p:nvPr/>
        </p:nvSpPr>
        <p:spPr>
          <a:xfrm>
            <a:off x="5152680" y="2376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TextShape 4"/>
          <p:cNvSpPr txBox="1"/>
          <p:nvPr/>
        </p:nvSpPr>
        <p:spPr>
          <a:xfrm>
            <a:off x="5152680" y="4749120"/>
            <a:ext cx="4426920" cy="2090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36%</a:t>
            </a:r>
            <a:endParaRPr/>
          </a:p>
        </p:txBody>
      </p:sp>
      <p:sp>
        <p:nvSpPr>
          <p:cNvPr id="52" name="TextShape 5"/>
          <p:cNvSpPr txBox="1"/>
          <p:nvPr/>
        </p:nvSpPr>
        <p:spPr>
          <a:xfrm>
            <a:off x="504000" y="4752000"/>
            <a:ext cx="4426920" cy="2090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27%</a:t>
            </a:r>
            <a:endParaRPr/>
          </a:p>
        </p:txBody>
      </p:sp>
      <p:pic>
        <p:nvPicPr>
          <p:cNvPr id="53" name="5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085000" y="2361240"/>
            <a:ext cx="4494600" cy="210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TextShape 1"/>
          <p:cNvSpPr txBox="1"/>
          <p:nvPr/>
        </p:nvSpPr>
        <p:spPr>
          <a:xfrm>
            <a:off x="0" y="0"/>
            <a:ext cx="10080000" cy="75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s-ES" sz="4400" dirty="0">
                <a:latin typeface="Arial"/>
              </a:rPr>
              <a:t>La cifra correcta es un 36%. 
Casi el doble de la de la 
población nativa.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TextShape 1"/>
          <p:cNvSpPr txBox="1"/>
          <p:nvPr/>
        </p:nvSpPr>
        <p:spPr>
          <a:xfrm>
            <a:off x="504360" y="216000"/>
            <a:ext cx="9071640" cy="2505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Cada año el Estado gasta aproximadamente 3.700 millones de euros en las personas inmigrantes.
¿Cuanto recauda de ellas?</a:t>
            </a:r>
            <a:endParaRPr/>
          </a:p>
        </p:txBody>
      </p:sp>
      <p:sp>
        <p:nvSpPr>
          <p:cNvPr id="56" name="TextShape 2"/>
          <p:cNvSpPr txBox="1"/>
          <p:nvPr/>
        </p:nvSpPr>
        <p:spPr>
          <a:xfrm>
            <a:off x="504000" y="2808000"/>
            <a:ext cx="4426920" cy="2090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</a:pPr>
            <a:r>
              <a:rPr lang="es-ES" sz="3200" dirty="0" smtClean="0">
                <a:latin typeface="Arial"/>
              </a:rPr>
              <a:t>        4.700 </a:t>
            </a:r>
            <a:r>
              <a:rPr lang="es-ES" sz="3200" dirty="0">
                <a:latin typeface="Arial"/>
              </a:rPr>
              <a:t>millones</a:t>
            </a:r>
            <a:endParaRPr/>
          </a:p>
        </p:txBody>
      </p:sp>
      <p:sp>
        <p:nvSpPr>
          <p:cNvPr id="57" name="TextShape 3"/>
          <p:cNvSpPr txBox="1"/>
          <p:nvPr/>
        </p:nvSpPr>
        <p:spPr>
          <a:xfrm>
            <a:off x="5077440" y="2808000"/>
            <a:ext cx="4426920" cy="209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2.100 millones</a:t>
            </a:r>
            <a:endParaRPr/>
          </a:p>
        </p:txBody>
      </p:sp>
      <p:sp>
        <p:nvSpPr>
          <p:cNvPr id="58" name="TextShape 4"/>
          <p:cNvSpPr txBox="1"/>
          <p:nvPr/>
        </p:nvSpPr>
        <p:spPr>
          <a:xfrm>
            <a:off x="5152680" y="5109120"/>
            <a:ext cx="4426920" cy="2090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Nada</a:t>
            </a:r>
            <a:endParaRPr/>
          </a:p>
        </p:txBody>
      </p:sp>
      <p:sp>
        <p:nvSpPr>
          <p:cNvPr id="59" name="TextShape 5"/>
          <p:cNvSpPr txBox="1"/>
          <p:nvPr/>
        </p:nvSpPr>
        <p:spPr>
          <a:xfrm>
            <a:off x="441360" y="51091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0" name="5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41360" y="5109120"/>
            <a:ext cx="4426920" cy="209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TextShape 1"/>
          <p:cNvSpPr txBox="1"/>
          <p:nvPr/>
        </p:nvSpPr>
        <p:spPr>
          <a:xfrm>
            <a:off x="0" y="0"/>
            <a:ext cx="10080000" cy="75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s-ES" sz="4400">
                <a:latin typeface="Arial"/>
              </a:rPr>
              <a:t>4.700 millones.  
La hucha del estado gana 
1.000 millones al año gracias 
a las aportaciones de la 
población inmigrante.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TextShape 1"/>
          <p:cNvSpPr txBox="1"/>
          <p:nvPr/>
        </p:nvSpPr>
        <p:spPr>
          <a:xfrm>
            <a:off x="504000" y="144000"/>
            <a:ext cx="9071640" cy="2505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Según las Naciones Unidas, hay 1.8 millones de personas refugiadas en Europa. ¿Qué porcentaje es de la población europea entera? 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504000" y="2808000"/>
            <a:ext cx="4426920" cy="2090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12,3%</a:t>
            </a:r>
            <a:endParaRPr/>
          </a:p>
        </p:txBody>
      </p:sp>
      <p:sp>
        <p:nvSpPr>
          <p:cNvPr id="64" name="TextShape 3"/>
          <p:cNvSpPr txBox="1"/>
          <p:nvPr/>
        </p:nvSpPr>
        <p:spPr>
          <a:xfrm>
            <a:off x="5152680" y="2808000"/>
            <a:ext cx="4426920" cy="2090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7%</a:t>
            </a:r>
            <a:endParaRPr/>
          </a:p>
        </p:txBody>
      </p:sp>
      <p:sp>
        <p:nvSpPr>
          <p:cNvPr id="65" name="TextShape 4"/>
          <p:cNvSpPr txBox="1"/>
          <p:nvPr/>
        </p:nvSpPr>
        <p:spPr>
          <a:xfrm>
            <a:off x="469080" y="5109120"/>
            <a:ext cx="4426920" cy="209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s-ES" sz="3200" dirty="0">
                <a:latin typeface="Arial"/>
              </a:rPr>
              <a:t>0,2%</a:t>
            </a:r>
            <a:endParaRPr/>
          </a:p>
        </p:txBody>
      </p:sp>
      <p:pic>
        <p:nvPicPr>
          <p:cNvPr id="66" name="6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136840" y="5074200"/>
            <a:ext cx="4439160" cy="205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TextShape 1"/>
          <p:cNvSpPr txBox="1"/>
          <p:nvPr/>
        </p:nvSpPr>
        <p:spPr>
          <a:xfrm>
            <a:off x="0" y="0"/>
            <a:ext cx="10080000" cy="75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s-ES" sz="4400" dirty="0">
                <a:latin typeface="Arial"/>
              </a:rPr>
              <a:t>Europa tiene una población de 740 millones. Las personas refugiadas suponen sólo un 0,2% de la 
población entera.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247</Words>
  <PresentationFormat>Personalizado</PresentationFormat>
  <Paragraphs>77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ICM</cp:lastModifiedBy>
  <cp:revision>8</cp:revision>
  <dcterms:modified xsi:type="dcterms:W3CDTF">2016-12-19T11:19:08Z</dcterms:modified>
</cp:coreProperties>
</file>